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8" r:id="rId2"/>
    <p:sldId id="278" r:id="rId3"/>
    <p:sldId id="257" r:id="rId4"/>
    <p:sldId id="259" r:id="rId5"/>
    <p:sldId id="266" r:id="rId6"/>
    <p:sldId id="260" r:id="rId7"/>
    <p:sldId id="261" r:id="rId8"/>
    <p:sldId id="262" r:id="rId9"/>
    <p:sldId id="263" r:id="rId10"/>
    <p:sldId id="273" r:id="rId11"/>
    <p:sldId id="272" r:id="rId12"/>
    <p:sldId id="271" r:id="rId13"/>
    <p:sldId id="270" r:id="rId14"/>
    <p:sldId id="264" r:id="rId15"/>
    <p:sldId id="269" r:id="rId16"/>
    <p:sldId id="268" r:id="rId17"/>
    <p:sldId id="275" r:id="rId18"/>
    <p:sldId id="277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99DDCDC8-873A-40AB-A1E4-9808F1C7186A}">
          <p14:sldIdLst>
            <p14:sldId id="258"/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42" autoAdjust="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7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F60B1-1958-4249-81D9-5C5E953DA11C}" type="datetimeFigureOut">
              <a:rPr lang="nl-NL" smtClean="0"/>
              <a:t>21-5-2012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97FE2-129E-4D5D-A881-AED116C300C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9827C-2B27-49C5-B55C-41B19540DFE4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5021E-F931-4CD8-A8BA-8CAA79067EF1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932506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dirty="0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A8A8434-C41D-495E-8E4A-80F869397D01}" type="datetimeFigureOut">
              <a:rPr lang="nl-NL" smtClean="0"/>
              <a:pPr/>
              <a:t>21-5-2012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5300" dirty="0" smtClean="0">
                <a:latin typeface="Comic Sans MS" pitchFamily="66" charset="0"/>
                <a:cs typeface="Times New Roman" pitchFamily="18" charset="0"/>
              </a:rPr>
              <a:t>Les 6: Budget en begroting</a:t>
            </a:r>
            <a:endParaRPr lang="nl-NL" sz="5300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N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l-N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l-N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l-NL" dirty="0">
              <a:latin typeface="Times New Roman" pitchFamily="18" charset="0"/>
              <a:cs typeface="Times New Roman" pitchFamily="18" charset="0"/>
            </a:endParaRP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331640" y="5661248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>
                <a:latin typeface="Comic Sans MS" pitchFamily="66" charset="0"/>
                <a:cs typeface="Times New Roman" pitchFamily="18" charset="0"/>
              </a:rPr>
              <a:t>Budgetteren voor de onderneming</a:t>
            </a:r>
            <a:endParaRPr lang="nl-NL" sz="2800" dirty="0"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1266" name="Picture 2" descr="http://redefiningrebbetzin.files.wordpress.com/2011/07/budget-sca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56792"/>
            <a:ext cx="4104456" cy="3762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sz="3600" dirty="0" smtClean="0">
                <a:latin typeface="Comic Sans MS" pitchFamily="66" charset="0"/>
              </a:rPr>
              <a:t>Delegatiemiddel</a:t>
            </a:r>
          </a:p>
          <a:p>
            <a:pPr>
              <a:buNone/>
            </a:pPr>
            <a:endParaRPr lang="nl-NL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Beleid, bevoegdheden, werkzaamheden en verantwoordelijkheden kunnen door het budget worden overgedragen aan anderen (delegeren).</a:t>
            </a:r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3600" dirty="0" smtClean="0">
                <a:latin typeface="Comic Sans MS" pitchFamily="66" charset="0"/>
              </a:rPr>
              <a:t>Communicatiemiddel</a:t>
            </a:r>
          </a:p>
          <a:p>
            <a:pPr>
              <a:buNone/>
            </a:pPr>
            <a:endParaRPr lang="nl-NL" sz="3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Via het budget kun je in één keer ‘de bedoeling’ voor het komende jaar laten weten. </a:t>
            </a: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Werknemers weten zo waar ze aan toe zijn (positieve instelling). </a:t>
            </a:r>
            <a:endParaRPr lang="nl-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sz="3600" dirty="0" smtClean="0">
                <a:latin typeface="Comic Sans MS" pitchFamily="66" charset="0"/>
              </a:rPr>
              <a:t>Vergelijkingsmiddel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Behaalde resultaten kunnen afgezet worden tegen de planning.</a:t>
            </a:r>
          </a:p>
          <a:p>
            <a:pPr>
              <a:buNone/>
            </a:pPr>
            <a:endParaRPr lang="nl-NL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Wens en realiteit kunnen worden vergleken.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sz="4600" dirty="0" smtClean="0">
                <a:latin typeface="Comic Sans MS" pitchFamily="66" charset="0"/>
              </a:rPr>
              <a:t>Analysemiddel</a:t>
            </a:r>
          </a:p>
          <a:p>
            <a:pPr>
              <a:buNone/>
            </a:pPr>
            <a:endParaRPr lang="nl-NL" sz="4100" dirty="0" smtClean="0">
              <a:latin typeface="Comic Sans MS" pitchFamily="66" charset="0"/>
            </a:endParaRPr>
          </a:p>
          <a:p>
            <a:pPr>
              <a:buNone/>
            </a:pPr>
            <a:endParaRPr lang="nl-NL" sz="9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sz="4000" dirty="0" smtClean="0">
                <a:latin typeface="Comic Sans MS" pitchFamily="66" charset="0"/>
              </a:rPr>
              <a:t>Tijdens of aan eind, via budget en werkelijkheid nagaan of ‘het gedelegeerde’ is uitgevoerd. </a:t>
            </a:r>
          </a:p>
          <a:p>
            <a:pPr>
              <a:buNone/>
            </a:pPr>
            <a:endParaRPr lang="nl-NL" sz="4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sz="4000" dirty="0" smtClean="0">
                <a:latin typeface="Comic Sans MS" pitchFamily="66" charset="0"/>
              </a:rPr>
              <a:t>Analyseren van oorzaken van afwijkingen.</a:t>
            </a:r>
          </a:p>
          <a:p>
            <a:pPr>
              <a:buNone/>
            </a:pPr>
            <a:r>
              <a:rPr lang="nl-NL" sz="4000" dirty="0" smtClean="0">
                <a:latin typeface="Comic Sans MS" pitchFamily="66" charset="0"/>
              </a:rPr>
              <a:t>Waarom loonkosten € 50.000,- hoger dan gebudgetteerd/begroot? </a:t>
            </a:r>
          </a:p>
          <a:p>
            <a:pPr>
              <a:buNone/>
            </a:pPr>
            <a:endParaRPr lang="nl-NL" sz="4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sz="4000" dirty="0" smtClean="0">
                <a:latin typeface="Comic Sans MS" pitchFamily="66" charset="0"/>
              </a:rPr>
              <a:t>Doel: er de volgende periode rekening mee houden.</a:t>
            </a:r>
            <a:endParaRPr lang="nl-NL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De totale budgettering is op te splitsen in een aantal deel budgetten:</a:t>
            </a:r>
          </a:p>
          <a:p>
            <a:r>
              <a:rPr lang="nl-NL" sz="3000" dirty="0" smtClean="0">
                <a:latin typeface="Comic Sans MS" pitchFamily="66" charset="0"/>
              </a:rPr>
              <a:t>Verkoopbudget	</a:t>
            </a:r>
            <a:r>
              <a:rPr lang="nl-NL" sz="2800" dirty="0" smtClean="0">
                <a:latin typeface="Comic Sans MS" pitchFamily="66" charset="0"/>
              </a:rPr>
              <a:t>prognose van verkopen</a:t>
            </a:r>
          </a:p>
          <a:p>
            <a:r>
              <a:rPr lang="nl-NL" sz="3000" dirty="0" smtClean="0">
                <a:latin typeface="Comic Sans MS" pitchFamily="66" charset="0"/>
              </a:rPr>
              <a:t>Inkoopbudget	</a:t>
            </a:r>
            <a:r>
              <a:rPr lang="nl-NL" sz="2800" dirty="0" smtClean="0">
                <a:latin typeface="Comic Sans MS" pitchFamily="66" charset="0"/>
              </a:rPr>
              <a:t>welke inkopen benodigd 				voor realiseren verkopen?</a:t>
            </a:r>
          </a:p>
          <a:p>
            <a:r>
              <a:rPr lang="nl-NL" sz="3000" dirty="0" smtClean="0">
                <a:latin typeface="Comic Sans MS" pitchFamily="66" charset="0"/>
              </a:rPr>
              <a:t>Kostenbudget	</a:t>
            </a:r>
            <a:r>
              <a:rPr lang="nl-NL" sz="2800" dirty="0" smtClean="0">
                <a:latin typeface="Comic Sans MS" pitchFamily="66" charset="0"/>
              </a:rPr>
              <a:t>welke kosten nodig om  				verkopen te realiseren?</a:t>
            </a:r>
          </a:p>
          <a:p>
            <a:pPr>
              <a:buNone/>
            </a:pPr>
            <a:endParaRPr lang="nl-NL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Combinatie van budgetten: Masterbudget</a:t>
            </a:r>
            <a:endParaRPr lang="nl-NL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392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Een voorbeeld van een masterbudget is een exploitatiebudget. </a:t>
            </a: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Een exploitatiebudget heeft de volgende opzet: 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140968"/>
            <a:ext cx="774882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Toelichting schema:</a:t>
            </a:r>
          </a:p>
          <a:p>
            <a:pPr>
              <a:buNone/>
            </a:pPr>
            <a:endParaRPr lang="nl-NL" sz="9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De dekkingsbijdrage wordt ook wel contributiemarge genoemd.</a:t>
            </a:r>
          </a:p>
          <a:p>
            <a:pPr>
              <a:buNone/>
            </a:pPr>
            <a:endParaRPr lang="nl-NL" sz="9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De kosten worden ingedeeld in constante kosten en variabele kosten.</a:t>
            </a:r>
          </a:p>
          <a:p>
            <a:pPr>
              <a:buNone/>
            </a:pPr>
            <a:endParaRPr lang="nl-NL" sz="9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Bij budgetcontrole m.b.v. deze indeling controleren. Waardoor verschil in nettowinst?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nl-NL" dirty="0" smtClean="0">
              <a:latin typeface="Comic Sans MS" pitchFamily="66" charset="0"/>
            </a:endParaRPr>
          </a:p>
          <a:p>
            <a:pPr>
              <a:buNone/>
            </a:pPr>
            <a:endParaRPr lang="nl-NL" sz="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nl-NL" dirty="0" smtClean="0">
                <a:latin typeface="Comic Sans MS" pitchFamily="66" charset="0"/>
              </a:rPr>
              <a:t>Voorbeeld 6.1 klassikaal bespreken.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NL" dirty="0" smtClean="0">
              <a:latin typeface="Comic Sans MS" pitchFamily="66" charset="0"/>
            </a:endParaRPr>
          </a:p>
          <a:p>
            <a:pPr>
              <a:buNone/>
            </a:pPr>
            <a:endParaRPr lang="nl-NL" sz="800" dirty="0" smtClean="0">
              <a:latin typeface="Comic Sans MS" pitchFamily="66" charset="0"/>
            </a:endParaRPr>
          </a:p>
          <a:p>
            <a:pPr algn="ctr">
              <a:buNone/>
            </a:pPr>
            <a:endParaRPr lang="nl-NL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nl-NL" dirty="0" smtClean="0">
                <a:latin typeface="Comic Sans MS" pitchFamily="66" charset="0"/>
              </a:rPr>
              <a:t>Voorbeeld 6.2 bekijken en eventueel maken.</a:t>
            </a:r>
          </a:p>
          <a:p>
            <a:pPr algn="ctr">
              <a:buNone/>
            </a:pPr>
            <a:endParaRPr lang="nl-NL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nl-NL" dirty="0" smtClean="0">
                <a:latin typeface="Comic Sans MS" pitchFamily="66" charset="0"/>
              </a:rPr>
              <a:t>Met opdrachten aan de slag.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nl-NL" sz="5000" b="1" dirty="0" smtClean="0">
                <a:latin typeface="Comic Sans MS" pitchFamily="66" charset="0"/>
              </a:rPr>
              <a:t>Doelstellingen</a:t>
            </a:r>
            <a:r>
              <a:rPr lang="nl-NL" sz="5000" b="1" i="1" dirty="0" smtClean="0">
                <a:latin typeface="Comic Sans MS" pitchFamily="66" charset="0"/>
              </a:rPr>
              <a:t>:</a:t>
            </a:r>
          </a:p>
          <a:p>
            <a:pPr>
              <a:buNone/>
            </a:pPr>
            <a:endParaRPr lang="nl-NL" sz="3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sz="4800" dirty="0" smtClean="0">
                <a:latin typeface="Comic Sans MS" pitchFamily="66" charset="0"/>
              </a:rPr>
              <a:t>De leerlingen kennen/kunnen aan het eind van deze les:</a:t>
            </a:r>
          </a:p>
          <a:p>
            <a:endParaRPr lang="nl-NL" sz="4800" dirty="0" smtClean="0">
              <a:latin typeface="Comic Sans MS" pitchFamily="66" charset="0"/>
            </a:endParaRPr>
          </a:p>
          <a:p>
            <a:pPr lvl="0"/>
            <a:r>
              <a:rPr lang="nl-NL" sz="4800" dirty="0" smtClean="0">
                <a:latin typeface="Comic Sans MS" pitchFamily="66" charset="0"/>
              </a:rPr>
              <a:t>Kunnen tenminste twee doelen van een onderneming noemen.</a:t>
            </a:r>
          </a:p>
          <a:p>
            <a:pPr lvl="0"/>
            <a:r>
              <a:rPr lang="nl-NL" sz="4800" dirty="0" smtClean="0">
                <a:latin typeface="Comic Sans MS" pitchFamily="66" charset="0"/>
              </a:rPr>
              <a:t>Kunnen het onderscheid aangeven tussen plannen voor de lange termijn en voor plannen op de korte termijn.</a:t>
            </a:r>
          </a:p>
          <a:p>
            <a:pPr lvl="0"/>
            <a:r>
              <a:rPr lang="nl-NL" sz="4800" dirty="0" smtClean="0">
                <a:latin typeface="Comic Sans MS" pitchFamily="66" charset="0"/>
              </a:rPr>
              <a:t>Kunnen tenminste vier voorbeelden geven van plannen op de lange termijn.</a:t>
            </a:r>
          </a:p>
          <a:p>
            <a:pPr lvl="0"/>
            <a:r>
              <a:rPr lang="nl-NL" sz="4800" dirty="0" smtClean="0">
                <a:latin typeface="Comic Sans MS" pitchFamily="66" charset="0"/>
              </a:rPr>
              <a:t>Kunnen tenminste vier voorbeelden geven van plannen op de korte termijn.</a:t>
            </a:r>
          </a:p>
          <a:p>
            <a:pPr lvl="0"/>
            <a:r>
              <a:rPr lang="nl-NL" sz="4800" dirty="0" smtClean="0">
                <a:latin typeface="Comic Sans MS" pitchFamily="66" charset="0"/>
              </a:rPr>
              <a:t>Kunnen aangeven waarom er een sterk verband zit tussen de plannen lange termijn en op lange termijn.</a:t>
            </a:r>
          </a:p>
          <a:p>
            <a:pPr lvl="0"/>
            <a:r>
              <a:rPr lang="nl-NL" sz="4800" dirty="0" smtClean="0">
                <a:latin typeface="Comic Sans MS" pitchFamily="66" charset="0"/>
              </a:rPr>
              <a:t>Kennen de vier functies van budgettering en kunnen aangeven wat dit inhoudt. </a:t>
            </a:r>
          </a:p>
          <a:p>
            <a:pPr lvl="0"/>
            <a:r>
              <a:rPr lang="nl-NL" sz="4800" dirty="0" smtClean="0">
                <a:latin typeface="Comic Sans MS" pitchFamily="66" charset="0"/>
              </a:rPr>
              <a:t>Kennen drie deelbudgetten en kunnen deze combineren tot het </a:t>
            </a:r>
            <a:r>
              <a:rPr lang="nl-NL" sz="4800" dirty="0" err="1" smtClean="0">
                <a:latin typeface="Comic Sans MS" pitchFamily="66" charset="0"/>
              </a:rPr>
              <a:t>masterbudget</a:t>
            </a:r>
            <a:r>
              <a:rPr lang="nl-NL" sz="48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Voordat ondernemer begint: welk doel bereiken?</a:t>
            </a:r>
          </a:p>
          <a:p>
            <a:pPr>
              <a:buNone/>
            </a:pPr>
            <a:endParaRPr lang="nl-NL" dirty="0" smtClean="0">
              <a:latin typeface="Comic Sans MS" pitchFamily="66" charset="0"/>
              <a:cs typeface="Times New Roman" pitchFamily="18" charset="0"/>
            </a:endParaRPr>
          </a:p>
          <a:p>
            <a:endParaRPr lang="nl-NL" sz="800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Bijvoorbeeld:</a:t>
            </a:r>
          </a:p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Bepaald marktaandeel</a:t>
            </a:r>
          </a:p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Bepaalde winst per jaar</a:t>
            </a:r>
            <a:endParaRPr lang="nl-NL" dirty="0">
              <a:latin typeface="Times New Roman" pitchFamily="18" charset="0"/>
              <a:cs typeface="Times New Roman" pitchFamily="18" charset="0"/>
            </a:endParaRP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Wat moet gebeuren om gewenste doel te bereiken?</a:t>
            </a:r>
          </a:p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 Opstellen van plannen </a:t>
            </a:r>
          </a:p>
          <a:p>
            <a:pPr>
              <a:buNone/>
            </a:pPr>
            <a:endParaRPr lang="nl-NL" dirty="0" smtClean="0"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Het is belangrijk om aandacht te houden voor deze plannen en proberen in te spelen op verwachte ontwikkelingen.</a:t>
            </a:r>
          </a:p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 Eventueel plannen (zelfs) bijstellen.</a:t>
            </a:r>
            <a:endParaRPr lang="nl-NL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4045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3500" dirty="0" smtClean="0">
                <a:latin typeface="Comic Sans MS" pitchFamily="66" charset="0"/>
              </a:rPr>
              <a:t>Onderscheid in plannen:</a:t>
            </a:r>
          </a:p>
          <a:p>
            <a:r>
              <a:rPr lang="nl-NL" dirty="0" smtClean="0">
                <a:latin typeface="Comic Sans MS" pitchFamily="66" charset="0"/>
              </a:rPr>
              <a:t>Plannen voor lange termijn (&gt;1 jaar)</a:t>
            </a:r>
          </a:p>
          <a:p>
            <a:endParaRPr lang="nl-NL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nl-NL" sz="2800" dirty="0" smtClean="0">
                <a:latin typeface="Comic Sans MS" pitchFamily="66" charset="0"/>
              </a:rPr>
              <a:t>Wat is het doel van de onderneming?</a:t>
            </a:r>
          </a:p>
          <a:p>
            <a:pPr>
              <a:buFont typeface="Wingdings" pitchFamily="2" charset="2"/>
              <a:buChar char="ü"/>
            </a:pPr>
            <a:r>
              <a:rPr lang="nl-NL" sz="2800" dirty="0" smtClean="0">
                <a:latin typeface="Comic Sans MS" pitchFamily="66" charset="0"/>
              </a:rPr>
              <a:t>Welke vestigingsplaats kiest de onderneming?</a:t>
            </a:r>
          </a:p>
          <a:p>
            <a:pPr>
              <a:buFont typeface="Wingdings" pitchFamily="2" charset="2"/>
              <a:buChar char="ü"/>
            </a:pPr>
            <a:r>
              <a:rPr lang="nl-NL" sz="2800" dirty="0" smtClean="0">
                <a:latin typeface="Comic Sans MS" pitchFamily="66" charset="0"/>
              </a:rPr>
              <a:t>Wordt er wel/geen personeel aangetrokken?</a:t>
            </a:r>
          </a:p>
          <a:p>
            <a:pPr>
              <a:buFont typeface="Wingdings" pitchFamily="2" charset="2"/>
              <a:buChar char="ü"/>
            </a:pPr>
            <a:r>
              <a:rPr lang="nl-NL" sz="2800" dirty="0" smtClean="0">
                <a:latin typeface="Comic Sans MS" pitchFamily="66" charset="0"/>
              </a:rPr>
              <a:t>Wordt er wel/niet uitgebeid?</a:t>
            </a:r>
          </a:p>
          <a:p>
            <a:endParaRPr lang="nl-NL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z="2800" dirty="0" smtClean="0">
                <a:latin typeface="Comic Sans MS" pitchFamily="66" charset="0"/>
              </a:rPr>
              <a:t>Plannen voor de korte termijn (&lt;1 jaar)</a:t>
            </a:r>
          </a:p>
          <a:p>
            <a:endParaRPr lang="nl-NL" sz="2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nl-NL" sz="2800" dirty="0" smtClean="0">
                <a:latin typeface="Comic Sans MS" pitchFamily="66" charset="0"/>
              </a:rPr>
              <a:t>Waarvoor gaan we de beschikbare productiemiddelen gebruiken?</a:t>
            </a:r>
          </a:p>
          <a:p>
            <a:pPr>
              <a:buFont typeface="Wingdings" pitchFamily="2" charset="2"/>
              <a:buChar char="ü"/>
            </a:pPr>
            <a:r>
              <a:rPr lang="nl-NL" sz="2800" dirty="0" smtClean="0">
                <a:latin typeface="Comic Sans MS" pitchFamily="66" charset="0"/>
              </a:rPr>
              <a:t>Hoe gaan we de komende periode te werk?</a:t>
            </a:r>
          </a:p>
          <a:p>
            <a:pPr>
              <a:buFont typeface="Wingdings" pitchFamily="2" charset="2"/>
              <a:buChar char="ü"/>
            </a:pPr>
            <a:r>
              <a:rPr lang="nl-NL" sz="2800" dirty="0" smtClean="0">
                <a:latin typeface="Comic Sans MS" pitchFamily="66" charset="0"/>
              </a:rPr>
              <a:t>Wie moeten er allemaal wanneer werken?</a:t>
            </a:r>
          </a:p>
          <a:p>
            <a:pPr>
              <a:buFont typeface="Wingdings" pitchFamily="2" charset="2"/>
              <a:buChar char="ü"/>
            </a:pPr>
            <a:r>
              <a:rPr lang="nl-NL" sz="2800" dirty="0" smtClean="0">
                <a:latin typeface="Comic Sans MS" pitchFamily="66" charset="0"/>
              </a:rPr>
              <a:t>Wat het ik nodig om aan de vraag van de consument te kunnen voldoen?</a:t>
            </a:r>
          </a:p>
          <a:p>
            <a:pPr marL="0" indent="0">
              <a:buNone/>
            </a:pPr>
            <a:endParaRPr lang="nl-NL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821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latin typeface="Comic Sans MS" pitchFamily="66" charset="0"/>
              </a:rPr>
              <a:t>Plannen op lange termijn monden uit op een gedetailleerde planning op korte termijn. </a:t>
            </a:r>
          </a:p>
          <a:p>
            <a:pPr marL="0" indent="0">
              <a:buNone/>
            </a:pPr>
            <a:endParaRPr lang="nl-NL" sz="18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nl-NL" sz="2800" i="1" dirty="0" smtClean="0">
                <a:latin typeface="Comic Sans MS" pitchFamily="66" charset="0"/>
              </a:rPr>
              <a:t>Langetermijnplan is basis voor kortetermijnplan.</a:t>
            </a:r>
          </a:p>
          <a:p>
            <a:pPr marL="0" indent="0">
              <a:buNone/>
            </a:pPr>
            <a:endParaRPr lang="nl-NL" sz="18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nl-NL" dirty="0" smtClean="0">
                <a:latin typeface="Comic Sans MS" pitchFamily="66" charset="0"/>
              </a:rPr>
              <a:t>Planning op korte termijn vertaalt in geld </a:t>
            </a:r>
          </a:p>
          <a:p>
            <a:pPr marL="0" indent="0">
              <a:buFont typeface="Wingdings"/>
              <a:buChar char="à"/>
            </a:pPr>
            <a:r>
              <a:rPr lang="nl-NL" b="1" dirty="0" smtClean="0">
                <a:latin typeface="Comic Sans MS" pitchFamily="66" charset="0"/>
                <a:sym typeface="Wingdings" pitchFamily="2" charset="2"/>
              </a:rPr>
              <a:t> Begroten (begroting)</a:t>
            </a:r>
          </a:p>
          <a:p>
            <a:pPr marL="0" indent="0">
              <a:buNone/>
            </a:pPr>
            <a:endParaRPr lang="nl-NL" sz="3400" b="1" dirty="0" smtClean="0">
              <a:latin typeface="Comic Sans MS" pitchFamily="66" charset="0"/>
              <a:sym typeface="Wingdings" pitchFamily="2" charset="2"/>
            </a:endParaRPr>
          </a:p>
          <a:p>
            <a:pPr marL="0" indent="0">
              <a:buNone/>
            </a:pPr>
            <a:endParaRPr lang="nl-NL" dirty="0" smtClean="0">
              <a:latin typeface="Comic Sans MS" pitchFamily="66" charset="0"/>
            </a:endParaRPr>
          </a:p>
        </p:txBody>
      </p:sp>
      <p:pic>
        <p:nvPicPr>
          <p:cNvPr id="6146" name="Picture 2" descr="http://www.mhcbemmel.nl/userfiles/clubnieuws/378_euro_symbo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869160"/>
            <a:ext cx="1224136" cy="1214622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30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>
                <a:latin typeface="Comic Sans MS" pitchFamily="66" charset="0"/>
                <a:sym typeface="Wingdings" pitchFamily="2" charset="2"/>
              </a:rPr>
              <a:t>Als aan deze begroting een bepaalde opdracht of taakstelling wordt verbonden, spreken we van een </a:t>
            </a:r>
            <a:r>
              <a:rPr lang="nl-NL" b="1" dirty="0" smtClean="0">
                <a:latin typeface="Comic Sans MS" pitchFamily="66" charset="0"/>
                <a:sym typeface="Wingdings" pitchFamily="2" charset="2"/>
              </a:rPr>
              <a:t>budget.</a:t>
            </a:r>
            <a:endParaRPr lang="en-US" b="1" dirty="0" smtClean="0">
              <a:latin typeface="Comic Sans MS" pitchFamily="66" charset="0"/>
              <a:sym typeface="Wingdings" pitchFamily="2" charset="2"/>
            </a:endParaRPr>
          </a:p>
          <a:p>
            <a:pPr marL="0" indent="0">
              <a:buNone/>
            </a:pPr>
            <a:endParaRPr lang="nl-NL" b="1" dirty="0" smtClean="0">
              <a:latin typeface="Comic Sans MS" pitchFamily="66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nl-NL" dirty="0" smtClean="0">
                <a:latin typeface="Comic Sans MS" pitchFamily="66" charset="0"/>
                <a:sym typeface="Wingdings" pitchFamily="2" charset="2"/>
              </a:rPr>
              <a:t>Voorbeeld:</a:t>
            </a:r>
          </a:p>
          <a:p>
            <a:pPr marL="0" indent="0">
              <a:buNone/>
            </a:pPr>
            <a:r>
              <a:rPr lang="nl-NL" dirty="0" smtClean="0">
                <a:latin typeface="Comic Sans MS" pitchFamily="66" charset="0"/>
                <a:sym typeface="Wingdings" pitchFamily="2" charset="2"/>
              </a:rPr>
              <a:t>Komende jaar 20.000 stuks verkopen. Er is alleen aan voldaan als er minimaal 20.000 stuks worden verkocht.</a:t>
            </a:r>
          </a:p>
        </p:txBody>
      </p:sp>
    </p:spTree>
    <p:extLst>
      <p:ext uri="{BB962C8B-B14F-4D97-AF65-F5344CB8AC3E}">
        <p14:creationId xmlns:p14="http://schemas.microsoft.com/office/powerpoint/2010/main" xmlns="" val="231470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Functies budgettering:</a:t>
            </a:r>
          </a:p>
          <a:p>
            <a:pPr>
              <a:buNone/>
            </a:pPr>
            <a:endParaRPr lang="nl-NL" dirty="0" smtClean="0">
              <a:latin typeface="Comic Sans MS" pitchFamily="66" charset="0"/>
            </a:endParaRPr>
          </a:p>
          <a:p>
            <a:r>
              <a:rPr lang="nl-NL" dirty="0" smtClean="0">
                <a:latin typeface="Comic Sans MS" pitchFamily="66" charset="0"/>
              </a:rPr>
              <a:t>Delegatiemiddel</a:t>
            </a:r>
          </a:p>
          <a:p>
            <a:r>
              <a:rPr lang="nl-NL" dirty="0" smtClean="0">
                <a:latin typeface="Comic Sans MS" pitchFamily="66" charset="0"/>
              </a:rPr>
              <a:t>Communicatiemiddel</a:t>
            </a:r>
          </a:p>
          <a:p>
            <a:r>
              <a:rPr lang="nl-NL" dirty="0" smtClean="0">
                <a:latin typeface="Comic Sans MS" pitchFamily="66" charset="0"/>
              </a:rPr>
              <a:t>Vergelijkingsmiddel</a:t>
            </a:r>
          </a:p>
          <a:p>
            <a:r>
              <a:rPr lang="nl-NL" dirty="0" smtClean="0">
                <a:latin typeface="Comic Sans MS" pitchFamily="66" charset="0"/>
              </a:rPr>
              <a:t>Analysemiddel</a:t>
            </a:r>
          </a:p>
        </p:txBody>
      </p:sp>
      <p:pic>
        <p:nvPicPr>
          <p:cNvPr id="4" name="Picture 2" descr="https://profwinkel.nibud.nl/pages/shop/_imagesartikel/calcula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77072"/>
            <a:ext cx="2592288" cy="19442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97196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636</TotalTime>
  <Words>580</Words>
  <Application>Microsoft Office PowerPoint</Application>
  <PresentationFormat>Diavoorstelling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Civiel</vt:lpstr>
      <vt:lpstr>Les 6: 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  <vt:lpstr>Budget en begroting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Bedrijfsstage</dc:title>
  <dc:creator>Peter Vloedgraven</dc:creator>
  <cp:lastModifiedBy>Peter Vloedgraven</cp:lastModifiedBy>
  <cp:revision>114</cp:revision>
  <dcterms:created xsi:type="dcterms:W3CDTF">2011-05-29T10:07:59Z</dcterms:created>
  <dcterms:modified xsi:type="dcterms:W3CDTF">2012-05-21T08:55:28Z</dcterms:modified>
</cp:coreProperties>
</file>